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338" r:id="rId2"/>
    <p:sldId id="344" r:id="rId3"/>
    <p:sldId id="335" r:id="rId4"/>
    <p:sldId id="353" r:id="rId5"/>
    <p:sldId id="281" r:id="rId6"/>
    <p:sldId id="350" r:id="rId7"/>
    <p:sldId id="367" r:id="rId8"/>
    <p:sldId id="369" r:id="rId9"/>
    <p:sldId id="371" r:id="rId10"/>
    <p:sldId id="372" r:id="rId11"/>
    <p:sldId id="370" r:id="rId12"/>
    <p:sldId id="363" r:id="rId13"/>
    <p:sldId id="314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HTWBerlin Office" panose="02000000000000000000" pitchFamily="2" charset="0"/>
      <p:regular r:id="rId21"/>
      <p:bold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folien (wählen Sie eine aus)" id="{5130A00D-1999-4401-871B-7009842EB5B6}">
          <p14:sldIdLst>
            <p14:sldId id="338"/>
          </p14:sldIdLst>
        </p14:section>
        <p14:section name="Textlayouts" id="{48C40BF4-3F61-42B0-AB47-5B5CC449BE18}">
          <p14:sldIdLst>
            <p14:sldId id="344"/>
            <p14:sldId id="335"/>
          </p14:sldIdLst>
        </p14:section>
        <p14:section name="Bilder" id="{F430820E-DA62-47FC-8474-314CCFF75069}">
          <p14:sldIdLst>
            <p14:sldId id="353"/>
            <p14:sldId id="281"/>
            <p14:sldId id="350"/>
            <p14:sldId id="367"/>
            <p14:sldId id="369"/>
            <p14:sldId id="371"/>
            <p14:sldId id="372"/>
          </p14:sldIdLst>
        </p14:section>
        <p14:section name="Abschluss" id="{F819B873-0C04-4503-A828-62720D84E9A9}">
          <p14:sldIdLst>
            <p14:sldId id="370"/>
            <p14:sldId id="363"/>
            <p14:sldId id="31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sa-Marie Sabrowski" initials="LMS" lastIdx="5" clrIdx="0">
    <p:extLst>
      <p:ext uri="{19B8F6BF-5375-455C-9EA6-DF929625EA0E}">
        <p15:presenceInfo xmlns:p15="http://schemas.microsoft.com/office/powerpoint/2012/main" userId="S-1-5-21-1317230393-2806008125-2202949901-911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B900"/>
    <a:srgbClr val="787878"/>
    <a:srgbClr val="878787"/>
    <a:srgbClr val="00B1BA"/>
    <a:srgbClr val="969696"/>
    <a:srgbClr val="646464"/>
    <a:srgbClr val="7D7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0DD373-BC75-4D88-AB88-CD6EB4984B9A}" v="148" dt="2021-11-08T12:19:26.0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 autoAdjust="0"/>
    <p:restoredTop sz="94717" autoAdjust="0"/>
  </p:normalViewPr>
  <p:slideViewPr>
    <p:cSldViewPr snapToGrid="0" snapToObjects="1">
      <p:cViewPr>
        <p:scale>
          <a:sx n="112" d="100"/>
          <a:sy n="112" d="100"/>
        </p:scale>
        <p:origin x="570" y="51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928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523"/>
    </p:cViewPr>
  </p:sorterViewPr>
  <p:notesViewPr>
    <p:cSldViewPr snapToGrid="0" snapToObjects="1">
      <p:cViewPr varScale="1">
        <p:scale>
          <a:sx n="64" d="100"/>
          <a:sy n="64" d="100"/>
        </p:scale>
        <p:origin x="3118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E08E61B3-4BBB-47D6-AF58-16D89CA3B8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r-Latn-C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3F41491-E207-4CD6-A9CB-1D3933C21D2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8423C3-D5AF-4925-AFCF-3F6A391BE80F}" type="datetimeFigureOut">
              <a:rPr lang="sr-Latn-CS" smtClean="0"/>
              <a:pPr/>
              <a:t>11.9.2024.</a:t>
            </a:fld>
            <a:endParaRPr lang="sr-Latn-C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39D717C-5F6A-4B7A-A87F-1E154DF2D9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r-Latn-C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0F02979-5BED-439A-9CA1-85BCEFF6DE6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2DBBF3-82BD-4658-9F7A-5B28869FB808}" type="slidenum">
              <a:rPr lang="sr-Latn-CS" smtClean="0"/>
              <a:pPr/>
              <a:t>‹Nr.›</a:t>
            </a:fld>
            <a:endParaRPr lang="sr-Latn-CS"/>
          </a:p>
        </p:txBody>
      </p:sp>
    </p:spTree>
    <p:extLst>
      <p:ext uri="{BB962C8B-B14F-4D97-AF65-F5344CB8AC3E}">
        <p14:creationId xmlns:p14="http://schemas.microsoft.com/office/powerpoint/2010/main" val="35731456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TWBerlin Office" panose="02000000000000000000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TWBerlin Office" panose="02000000000000000000" pitchFamily="2" charset="0"/>
              </a:defRPr>
            </a:lvl1pPr>
          </a:lstStyle>
          <a:p>
            <a:fld id="{4123B55E-0ACE-924D-BFE6-EE8E92F2A39E}" type="datetimeFigureOut">
              <a:rPr lang="de-DE" smtClean="0"/>
              <a:pPr/>
              <a:t>11.09.2024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TWBerlin Office" panose="02000000000000000000" pitchFamily="2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TWBerlin Office" panose="02000000000000000000" pitchFamily="2" charset="0"/>
              </a:defRPr>
            </a:lvl1pPr>
          </a:lstStyle>
          <a:p>
            <a:fld id="{4EC162E9-57E0-E046-B6DC-E8FB2FA9A909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7825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HTWBerlin Office" panose="02000000000000000000" pitchFamily="2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Foto 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3">
            <a:extLst>
              <a:ext uri="{FF2B5EF4-FFF2-40B4-BE49-F238E27FC236}">
                <a16:creationId xmlns:a16="http://schemas.microsoft.com/office/drawing/2014/main" id="{2521101C-AC3B-49B5-89D0-97651239E41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9750" y="4253096"/>
            <a:ext cx="6490224" cy="856099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364" y="3189130"/>
            <a:ext cx="6637920" cy="614621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364" y="2790660"/>
            <a:ext cx="6637920" cy="1064389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8CD9B568-1D16-4F42-9040-2098434EC3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2574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1ECC62E-96F4-834C-A933-7E3D7EC38A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506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+ 2spaltiger Text mit 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750" y="305147"/>
            <a:ext cx="4649470" cy="443628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098409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200"/>
            </a:lvl3pPr>
            <a:lvl4pPr marL="642937" indent="-285750">
              <a:defRPr lang="de-DE" sz="11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536575" lvl="3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Referent_in ergänzen bitte | Folientitel in Kurzform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75D05B5-8664-4549-B424-D3465DBFD393}"/>
              </a:ext>
            </a:extLst>
          </p:cNvPr>
          <p:cNvSpPr/>
          <p:nvPr userDrawn="1"/>
        </p:nvSpPr>
        <p:spPr>
          <a:xfrm>
            <a:off x="5470724" y="-4"/>
            <a:ext cx="3673276" cy="51435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r-Latn-C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753866" y="1320164"/>
            <a:ext cx="2310634" cy="3098410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DFF2494-B727-44F8-8462-B033CDBF9D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5655" y="4587241"/>
            <a:ext cx="720321" cy="2215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68473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+ 3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998574"/>
            <a:ext cx="2382188" cy="3420000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100"/>
            </a:lvl3pPr>
            <a:lvl4pPr>
              <a:defRPr sz="1400"/>
            </a:lvl4pPr>
            <a:lvl5pPr>
              <a:lnSpc>
                <a:spcPct val="100000"/>
              </a:lnSpc>
              <a:defRPr sz="10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lvl="4"/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 dirty="0" err="1"/>
              <a:t>Referent_in</a:t>
            </a:r>
            <a:r>
              <a:rPr lang="de-DE" dirty="0"/>
              <a:t> ergänzen bitte | Folientitel in Kurzform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111156" y="998574"/>
            <a:ext cx="2382188" cy="3420000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4C3E0C8-2037-4B8D-B8DA-FB01A6D8704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682312" y="998574"/>
            <a:ext cx="2382188" cy="3420000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160381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3spaltiger Text +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2390018"/>
            <a:ext cx="2382188" cy="20285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 marL="179388" indent="-179388">
              <a:lnSpc>
                <a:spcPct val="100000"/>
              </a:lnSpc>
              <a:defRPr lang="de-DE" sz="12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Referent_in ergänzen bitte | Folientitel in Kurzform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111156" y="2390018"/>
            <a:ext cx="2382188" cy="20285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4C3E0C8-2037-4B8D-B8DA-FB01A6D8704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682312" y="2390018"/>
            <a:ext cx="2382188" cy="20285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200"/>
            </a:lvl2pPr>
            <a:lvl3pPr marL="357188" indent="-177800">
              <a:lnSpc>
                <a:spcPct val="100000"/>
              </a:lnSpc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lnSpc>
                <a:spcPct val="100000"/>
              </a:lnSpc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8" name="Bildplatzhalter 16">
            <a:extLst>
              <a:ext uri="{FF2B5EF4-FFF2-40B4-BE49-F238E27FC236}">
                <a16:creationId xmlns:a16="http://schemas.microsoft.com/office/drawing/2014/main" id="{B3D049B4-0077-49D3-9E92-CA89E025BA6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9751" y="1040190"/>
            <a:ext cx="2382438" cy="1228878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Bildplatzhalter 16">
            <a:extLst>
              <a:ext uri="{FF2B5EF4-FFF2-40B4-BE49-F238E27FC236}">
                <a16:creationId xmlns:a16="http://schemas.microsoft.com/office/drawing/2014/main" id="{2F88F239-9330-4169-AFE2-939BDBD39EE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111156" y="1040190"/>
            <a:ext cx="2382438" cy="1228878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10" name="Bildplatzhalter 16">
            <a:extLst>
              <a:ext uri="{FF2B5EF4-FFF2-40B4-BE49-F238E27FC236}">
                <a16:creationId xmlns:a16="http://schemas.microsoft.com/office/drawing/2014/main" id="{2F20F21C-2A49-4290-A8C1-ABFFEB698A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682312" y="1040190"/>
            <a:ext cx="2382438" cy="1228878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179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Text-Bi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16">
            <a:extLst>
              <a:ext uri="{FF2B5EF4-FFF2-40B4-BE49-F238E27FC236}">
                <a16:creationId xmlns:a16="http://schemas.microsoft.com/office/drawing/2014/main" id="{0C44FC99-9462-4326-926A-3B688F31A4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70724" y="-1"/>
            <a:ext cx="3673275" cy="514349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9750" y="305147"/>
            <a:ext cx="4661424" cy="87665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450125" y="4687099"/>
            <a:ext cx="2751049" cy="18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Referent_in ergänzen bitte | Folientitel in Kurzform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AB940CF-F783-4F3D-A60A-EC1AF0CB4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320164"/>
            <a:ext cx="4649220" cy="3098409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200"/>
            </a:lvl3pPr>
            <a:lvl4pPr marL="642937" indent="-285750">
              <a:defRPr lang="de-DE" sz="11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536575" lvl="3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2101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+ Text-Bi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16">
            <a:extLst>
              <a:ext uri="{FF2B5EF4-FFF2-40B4-BE49-F238E27FC236}">
                <a16:creationId xmlns:a16="http://schemas.microsoft.com/office/drawing/2014/main" id="{0C44FC99-9462-4326-926A-3B688F31A4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5470724" cy="514349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02313" y="1368245"/>
            <a:ext cx="2262187" cy="3048955"/>
          </a:xfrm>
        </p:spPr>
        <p:txBody>
          <a:bodyPr/>
          <a:lstStyle>
            <a:lvl1pPr>
              <a:lnSpc>
                <a:spcPct val="100000"/>
              </a:lnSpc>
              <a:defRPr sz="1200"/>
            </a:lvl1pPr>
            <a:lvl2pPr marL="136525" indent="-136525">
              <a:lnSpc>
                <a:spcPct val="100000"/>
              </a:lnSpc>
              <a:tabLst/>
              <a:defRPr sz="1200"/>
            </a:lvl2pPr>
            <a:lvl3pPr>
              <a:lnSpc>
                <a:spcPct val="100000"/>
              </a:lnSpc>
              <a:defRPr sz="1100"/>
            </a:lvl3pPr>
            <a:lvl4pPr>
              <a:defRPr sz="1200"/>
            </a:lvl4pPr>
            <a:lvl5pPr marL="536575" indent="-265113">
              <a:lnSpc>
                <a:spcPct val="100000"/>
              </a:lnSpc>
              <a:defRPr sz="10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2313" y="305146"/>
            <a:ext cx="2982912" cy="1063099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450125" y="4687099"/>
            <a:ext cx="2751049" cy="18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Referent_in ergänzen bitte | Folientitel in Kurzform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5178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Referent_in ergänzen bitte | Folientitel in Kurzform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058863"/>
            <a:ext cx="5459294" cy="40846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Bildplatzhalter 7">
            <a:extLst>
              <a:ext uri="{FF2B5EF4-FFF2-40B4-BE49-F238E27FC236}">
                <a16:creationId xmlns:a16="http://schemas.microsoft.com/office/drawing/2014/main" id="{7205E5B9-08E1-1F43-B4E5-E9F913D027C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70724" y="1058863"/>
            <a:ext cx="3673276" cy="40846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013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Foto quer gro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Referent_in ergänzen bitte | Folientitel in Kurzform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058400"/>
            <a:ext cx="9144000" cy="40846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4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Foto vollforma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037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Referent_in ergänzen bitte | Folientitel in Kurzform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903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Foto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BEDE7741-42BA-EA43-A982-AB4B7E3D7B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9144000" cy="257174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 dirty="0" err="1"/>
              <a:t>Referent_in</a:t>
            </a:r>
            <a:r>
              <a:rPr lang="de-DE" dirty="0"/>
              <a:t> ergänzen bitte | Folientitel in Kurzform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4331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1058862"/>
            <a:ext cx="9144001" cy="40846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729F2FF-BCA5-394F-B072-D8F1B1515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7524750" cy="443628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55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ohne Fot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1" y="0"/>
            <a:ext cx="6886576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749" y="1886097"/>
            <a:ext cx="6037220" cy="919423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49" y="1011286"/>
            <a:ext cx="6037219" cy="87665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7A3A5A3-F13C-9A47-B4CC-A42DEA8027D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212D9A26-2571-4012-B1B1-A037484CD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9750" y="2868612"/>
            <a:ext cx="6037219" cy="856099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</p:spTree>
    <p:extLst>
      <p:ext uri="{BB962C8B-B14F-4D97-AF65-F5344CB8AC3E}">
        <p14:creationId xmlns:p14="http://schemas.microsoft.com/office/powerpoint/2010/main" val="1197153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1" y="0"/>
            <a:ext cx="6138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439200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282275C-62C9-2940-B8FE-A5F1523AB816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77A3A5A3-F13C-9A47-B4CC-A42DEA8027D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1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B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0"/>
            <a:ext cx="9144001" cy="257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96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7">
            <a:extLst>
              <a:ext uri="{FF2B5EF4-FFF2-40B4-BE49-F238E27FC236}">
                <a16:creationId xmlns:a16="http://schemas.microsoft.com/office/drawing/2014/main" id="{E9F2FC35-0648-4B8C-BA02-E458FABC0A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9144000" cy="257174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1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D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0"/>
            <a:ext cx="9144001" cy="257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6" name="Bildplatzhalter 16">
            <a:extLst>
              <a:ext uri="{FF2B5EF4-FFF2-40B4-BE49-F238E27FC236}">
                <a16:creationId xmlns:a16="http://schemas.microsoft.com/office/drawing/2014/main" id="{D503D432-E88B-41C4-9764-32E59E6654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9639" y="2192781"/>
            <a:ext cx="1577219" cy="1577219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95000"/>
              </a:schemeClr>
            </a:soli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.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896BE43-AB87-43D5-A0F7-5FFB69CF51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5638" y="2781976"/>
            <a:ext cx="4212000" cy="135023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31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D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7">
            <a:extLst>
              <a:ext uri="{FF2B5EF4-FFF2-40B4-BE49-F238E27FC236}">
                <a16:creationId xmlns:a16="http://schemas.microsoft.com/office/drawing/2014/main" id="{7E3CC8F7-623C-4CFC-B681-B8761208CBE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9144000" cy="257174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8244250" cy="8766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539639" y="4596898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6" name="Bildplatzhalter 16">
            <a:extLst>
              <a:ext uri="{FF2B5EF4-FFF2-40B4-BE49-F238E27FC236}">
                <a16:creationId xmlns:a16="http://schemas.microsoft.com/office/drawing/2014/main" id="{D503D432-E88B-41C4-9764-32E59E6654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9639" y="2192781"/>
            <a:ext cx="1577219" cy="1577219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95000"/>
              </a:schemeClr>
            </a:solidFill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.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896BE43-AB87-43D5-A0F7-5FFB69CF51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5638" y="2781976"/>
            <a:ext cx="4212000" cy="1350238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35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-1"/>
            <a:ext cx="9144001" cy="51954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41101" y="1374007"/>
            <a:ext cx="2661794" cy="155678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1474DA-6934-A74E-A221-0E605B32D19F}"/>
              </a:ext>
            </a:extLst>
          </p:cNvPr>
          <p:cNvSpPr txBox="1"/>
          <p:nvPr userDrawn="1"/>
        </p:nvSpPr>
        <p:spPr>
          <a:xfrm>
            <a:off x="3751914" y="3691292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26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ohne Fot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-2" y="0"/>
            <a:ext cx="9144001" cy="257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E7C99A-B396-594B-AC2B-84BE3CD67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750" y="1886097"/>
            <a:ext cx="6490224" cy="614621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9" name="Titel 11">
            <a:extLst>
              <a:ext uri="{FF2B5EF4-FFF2-40B4-BE49-F238E27FC236}">
                <a16:creationId xmlns:a16="http://schemas.microsoft.com/office/drawing/2014/main" id="{159431D9-2C6C-B547-8D8D-A88855E2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011286"/>
            <a:ext cx="6490224" cy="876650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EDCAAFE-4AB0-B143-ACEC-58F51EC295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BD791C2B-C127-47CC-8015-A510378142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9750" y="2868612"/>
            <a:ext cx="6490224" cy="856099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</p:spTree>
    <p:extLst>
      <p:ext uri="{BB962C8B-B14F-4D97-AF65-F5344CB8AC3E}">
        <p14:creationId xmlns:p14="http://schemas.microsoft.com/office/powerpoint/2010/main" val="50211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0DCC1177-8E0E-E24A-8F3E-17ACB1214DE1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ctr"/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49" y="1011286"/>
            <a:ext cx="6030383" cy="1560464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9EB64A6D-7E18-4E79-A705-DE5D4E7594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450125" y="4687099"/>
            <a:ext cx="4120007" cy="18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/>
                </a:solidFill>
              </a:defRPr>
            </a:lvl1pPr>
          </a:lstStyle>
          <a:p>
            <a:r>
              <a:rPr lang="de-DE" dirty="0" err="1"/>
              <a:t>Referent_in</a:t>
            </a:r>
            <a:r>
              <a:rPr lang="de-DE"/>
              <a:t> ergänzen bitte | Folientitel in Kurzform</a:t>
            </a:r>
            <a:endParaRPr lang="de-DE" dirty="0"/>
          </a:p>
        </p:txBody>
      </p:sp>
      <p:sp>
        <p:nvSpPr>
          <p:cNvPr id="13" name="Foliennummernplatzhalter 11">
            <a:extLst>
              <a:ext uri="{FF2B5EF4-FFF2-40B4-BE49-F238E27FC236}">
                <a16:creationId xmlns:a16="http://schemas.microsoft.com/office/drawing/2014/main" id="{D444DE69-931F-4A41-A45E-1ACE19F49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39750" y="4687099"/>
            <a:ext cx="1728788" cy="18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D25029-37DE-484F-BFE0-9B37AF2B26B8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772F8F88-A86D-4C46-BAE5-29BAADE0B7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5655" y="4587241"/>
            <a:ext cx="720321" cy="2215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39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Foto ho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880812"/>
            <a:ext cx="4212000" cy="614621"/>
          </a:xfrm>
        </p:spPr>
        <p:txBody>
          <a:bodyPr/>
          <a:lstStyle>
            <a:lvl1pPr marL="0" indent="0" algn="l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2359D3DF-BD87-E945-BC14-CF14588E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1006001"/>
            <a:ext cx="4212000" cy="872331"/>
          </a:xfrm>
        </p:spPr>
        <p:txBody>
          <a:bodyPr anchor="b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15BD2579-D21F-0049-8834-9A86D5CAB6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000" y="3985734"/>
            <a:ext cx="1440000" cy="842205"/>
          </a:xfrm>
          <a:prstGeom prst="rect">
            <a:avLst/>
          </a:prstGeom>
        </p:spPr>
      </p:pic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8CD9B568-1D16-4F42-9040-2098434EC3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211638" cy="51435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790B71E-342E-0A47-8C5D-69F19A7694E6}"/>
              </a:ext>
            </a:extLst>
          </p:cNvPr>
          <p:cNvSpPr txBox="1"/>
          <p:nvPr userDrawn="1"/>
        </p:nvSpPr>
        <p:spPr>
          <a:xfrm>
            <a:off x="4543105" y="2808000"/>
            <a:ext cx="3521507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endParaRPr lang="de-DE" dirty="0">
              <a:latin typeface="HTWBerlin Office" panose="02000000000000000000" pitchFamily="2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DB2114F-2251-469A-AF7A-2BAA547F05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1" y="2868612"/>
            <a:ext cx="4212000" cy="842205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1800" dirty="0" smtClean="0"/>
            </a:lvl1pPr>
            <a:lvl2pPr>
              <a:defRPr lang="de-DE" sz="1500" dirty="0"/>
            </a:lvl2pPr>
          </a:lstStyle>
          <a:p>
            <a:r>
              <a:rPr lang="de-DE" sz="18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rPr>
              <a:t>Referent / Datum ergänzen</a:t>
            </a:r>
          </a:p>
        </p:txBody>
      </p:sp>
    </p:spTree>
    <p:extLst>
      <p:ext uri="{BB962C8B-B14F-4D97-AF65-F5344CB8AC3E}">
        <p14:creationId xmlns:p14="http://schemas.microsoft.com/office/powerpoint/2010/main" val="306360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Referent_in ergänzen bitte | Folientitel in Kurzform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900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1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997200"/>
            <a:ext cx="7524500" cy="3420000"/>
          </a:xfrm>
        </p:spPr>
        <p:txBody>
          <a:bodyPr/>
          <a:lstStyle>
            <a:lvl1pPr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defRPr lang="de-DE" sz="2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tabLst/>
              <a:defRPr lang="de-DE" sz="2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defRPr lang="de-DE" sz="10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algn="l" defTabSz="685800" rtl="0" eaLnBrk="1" latinLnBrk="0" hangingPunct="1">
              <a:buFont typeface="Arial" panose="020B0604020202020204" pitchFamily="34" charset="0"/>
              <a:defRPr lang="de-DE" sz="24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algn="l" defTabSz="685800" rtl="0" eaLnBrk="1" latinLnBrk="0" hangingPunct="1">
              <a:lnSpc>
                <a:spcPct val="100000"/>
              </a:lnSpc>
              <a:buFont typeface="Arial" panose="020B0604020202020204" pitchFamily="34" charset="0"/>
              <a:defRPr lang="en-US" sz="16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>
              <a:lnSpc>
                <a:spcPct val="100000"/>
              </a:lnSpc>
              <a:defRPr/>
            </a:lvl6pPr>
          </a:lstStyle>
          <a:p>
            <a:pPr marL="0" marR="0" lvl="0" indent="0" algn="l" defTabSz="6858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Dritte Ebene</a:t>
            </a:r>
          </a:p>
          <a:p>
            <a:pPr marL="450850" marR="0" lvl="4" indent="-179388" algn="l" defTabSz="685800" rtl="0" eaLnBrk="1" fontAlgn="auto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TWBerlin Office" panose="02000000000000000000" pitchFamily="2" charset="0"/>
                <a:ea typeface="+mn-ea"/>
                <a:cs typeface="+mn-cs"/>
              </a:rPr>
              <a:t>Vierte Ebene</a:t>
            </a:r>
          </a:p>
          <a:p>
            <a:pPr marL="628650" marR="0" lvl="5" indent="-17780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76B9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3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Fünfte Ebene</a:t>
            </a: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2156148-55FE-AD47-B232-4B9BB1515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4230C6A-BAC5-374F-801E-032B04CDC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vert="horz" lIns="0" tIns="0" rIns="0" bIns="0" rtlCol="0" anchor="t" anchorCtr="0">
            <a:noAutofit/>
          </a:bodyPr>
          <a:lstStyle>
            <a:lvl1pPr>
              <a:defRPr lang="de-DE" b="0" smtClean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 dirty="0" err="1"/>
              <a:t>Referent_in</a:t>
            </a:r>
            <a:r>
              <a:rPr lang="de-DE" dirty="0"/>
              <a:t> ergänzen bitte | Folientitel in Kurzform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F2A23FCB-F492-5349-A00F-9B00AA729D7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9496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998574"/>
            <a:ext cx="3671638" cy="3420000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 marL="0" indent="0">
              <a:lnSpc>
                <a:spcPct val="100000"/>
              </a:lnSpc>
              <a:buFont typeface="Arial" panose="020B0604020202020204" pitchFamily="34" charset="0"/>
              <a:buNone/>
              <a:defRPr lang="de-DE" sz="14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179388" indent="0">
              <a:lnSpc>
                <a:spcPct val="100000"/>
              </a:lnSpc>
              <a:buNone/>
              <a:defRPr lang="de-DE" sz="12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536575" indent="-179388">
              <a:lnSpc>
                <a:spcPct val="100000"/>
              </a:lnSpc>
              <a:defRPr sz="1100"/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Referent_in ergänzen bitte | Folientitel in Kurzform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2613" y="998574"/>
            <a:ext cx="3671638" cy="3420000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 marL="179388" indent="0">
              <a:buNone/>
              <a:defRPr lang="de-DE" sz="12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357187" indent="0">
              <a:buNone/>
              <a:defRPr lang="de-DE" sz="1100" kern="1200" noProof="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534987" marR="0" lvl="3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92692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+ 2spaltiger 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0" y="2660952"/>
            <a:ext cx="3671638" cy="1757622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 marL="0" indent="0">
              <a:lnSpc>
                <a:spcPct val="100000"/>
              </a:lnSpc>
              <a:buNone/>
              <a:defRPr lang="de-DE" sz="12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179388" indent="0">
              <a:lnSpc>
                <a:spcPct val="100000"/>
              </a:lnSpc>
              <a:buNone/>
              <a:defRPr lang="de-DE" sz="1100" kern="1200" dirty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>
              <a:lnSpc>
                <a:spcPct val="100000"/>
              </a:lnSpc>
              <a:defRPr sz="10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lvl="4"/>
            <a:r>
              <a:rPr lang="de-DE" dirty="0"/>
              <a:t>Vierte Ebene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/>
              <a:t>Referent_in ergänzen bitte | Folientitel in Kurzform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778FFE-4E63-B943-889A-6AC582B2A29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2613" y="2660952"/>
            <a:ext cx="3671638" cy="1757622"/>
          </a:xfr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 marL="179388" indent="-179388">
              <a:lnSpc>
                <a:spcPct val="100000"/>
              </a:lnSpc>
              <a:defRPr lang="de-DE" sz="12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179388" indent="0">
              <a:buNone/>
              <a:defRPr lang="de-DE" sz="11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>
              <a:defRPr sz="1400"/>
            </a:lvl4pPr>
            <a:lvl5pPr marL="450850" indent="-179388">
              <a:defRPr lang="de-DE" sz="1000" kern="1200" dirty="0" smtClean="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marL="179388" marR="0" lvl="1" indent="-179388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Zweite Ebene</a:t>
            </a:r>
          </a:p>
          <a:p>
            <a:pPr marL="357188" marR="0" lvl="2" indent="-17780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Dritte Ebene</a:t>
            </a:r>
          </a:p>
          <a:p>
            <a:pPr marL="450850" lvl="4" indent="-179388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Vierte Ebene</a:t>
            </a:r>
          </a:p>
        </p:txBody>
      </p:sp>
      <p:sp>
        <p:nvSpPr>
          <p:cNvPr id="8" name="Bildplatzhalter 16">
            <a:extLst>
              <a:ext uri="{FF2B5EF4-FFF2-40B4-BE49-F238E27FC236}">
                <a16:creationId xmlns:a16="http://schemas.microsoft.com/office/drawing/2014/main" id="{E746415B-0A49-4500-A0FE-A1DD9DB3F9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9750" y="998574"/>
            <a:ext cx="3671887" cy="1517236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Bildplatzhalter 16">
            <a:extLst>
              <a:ext uri="{FF2B5EF4-FFF2-40B4-BE49-F238E27FC236}">
                <a16:creationId xmlns:a16="http://schemas.microsoft.com/office/drawing/2014/main" id="{14C449FC-589D-4576-B7D5-AD4142CE08E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392613" y="998574"/>
            <a:ext cx="3671887" cy="1517236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8207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9750" y="305147"/>
            <a:ext cx="7524750" cy="443628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000" y="998574"/>
            <a:ext cx="7524500" cy="34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3"/>
            <a:r>
              <a:rPr lang="de-DE" dirty="0"/>
              <a:t>Dritte Ebene</a:t>
            </a:r>
          </a:p>
          <a:p>
            <a:pPr lvl="4"/>
            <a:r>
              <a:rPr lang="de-DE" dirty="0"/>
              <a:t>Vierte Ebene</a:t>
            </a:r>
          </a:p>
          <a:p>
            <a:pPr lvl="5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50125" y="4687099"/>
            <a:ext cx="5484949" cy="1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1000" b="1">
                <a:solidFill>
                  <a:srgbClr val="787878"/>
                </a:solidFill>
                <a:latin typeface="HTWBerlin Office" panose="02000000000000000000" pitchFamily="2" charset="0"/>
              </a:defRPr>
            </a:lvl1pPr>
          </a:lstStyle>
          <a:p>
            <a:r>
              <a:rPr lang="de-DE" dirty="0" err="1"/>
              <a:t>Referent_in</a:t>
            </a:r>
            <a:r>
              <a:rPr lang="de-DE"/>
              <a:t> ergänzen bitte | Folientitel in Kurzform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9750" y="4687099"/>
            <a:ext cx="1728788" cy="18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 b="1">
                <a:solidFill>
                  <a:srgbClr val="787878"/>
                </a:solidFill>
                <a:latin typeface="HTWBerlin Office" panose="02000000000000000000" pitchFamily="2" charset="0"/>
              </a:defRPr>
            </a:lvl1pPr>
          </a:lstStyle>
          <a:p>
            <a:fld id="{45D25029-37DE-484F-BFE0-9B37AF2B26B8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AEA85BA-5B54-674A-882E-91B4CCB68B6A}"/>
              </a:ext>
            </a:extLst>
          </p:cNvPr>
          <p:cNvPicPr>
            <a:picLocks noChangeAspect="1"/>
          </p:cNvPicPr>
          <p:nvPr userDrawn="1"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4500" y="4587241"/>
            <a:ext cx="720000" cy="22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047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8" r:id="rId2"/>
    <p:sldLayoutId id="2147483681" r:id="rId3"/>
    <p:sldLayoutId id="2147483694" r:id="rId4"/>
    <p:sldLayoutId id="2147483680" r:id="rId5"/>
    <p:sldLayoutId id="2147483687" r:id="rId6"/>
    <p:sldLayoutId id="2147483662" r:id="rId7"/>
    <p:sldLayoutId id="2147483672" r:id="rId8"/>
    <p:sldLayoutId id="2147483697" r:id="rId9"/>
    <p:sldLayoutId id="2147483693" r:id="rId10"/>
    <p:sldLayoutId id="2147483692" r:id="rId11"/>
    <p:sldLayoutId id="2147483695" r:id="rId12"/>
    <p:sldLayoutId id="2147483688" r:id="rId13"/>
    <p:sldLayoutId id="2147483691" r:id="rId14"/>
    <p:sldLayoutId id="2147483683" r:id="rId15"/>
    <p:sldLayoutId id="2147483677" r:id="rId16"/>
    <p:sldLayoutId id="2147483689" r:id="rId17"/>
    <p:sldLayoutId id="2147483690" r:id="rId18"/>
    <p:sldLayoutId id="2147483679" r:id="rId19"/>
    <p:sldLayoutId id="2147483684" r:id="rId20"/>
    <p:sldLayoutId id="2147483685" r:id="rId21"/>
    <p:sldLayoutId id="2147483699" r:id="rId22"/>
    <p:sldLayoutId id="2147483698" r:id="rId23"/>
    <p:sldLayoutId id="2147483700" r:id="rId24"/>
    <p:sldLayoutId id="2147483686" r:id="rId2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ts val="3400"/>
        </a:lnSpc>
        <a:spcBef>
          <a:spcPct val="0"/>
        </a:spcBef>
        <a:buNone/>
        <a:defRPr sz="3200" b="1" kern="1200">
          <a:solidFill>
            <a:schemeClr val="tx1"/>
          </a:solidFill>
          <a:latin typeface="HTWBerlin Office" panose="02000000000000000000" pitchFamily="2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ts val="2500"/>
        </a:lnSpc>
        <a:spcBef>
          <a:spcPts val="0"/>
        </a:spcBef>
        <a:spcAft>
          <a:spcPts val="55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1pPr>
      <a:lvl2pPr marL="179388" indent="-179388" algn="l" defTabSz="685800" rtl="0" eaLnBrk="1" latinLnBrk="0" hangingPunct="1">
        <a:lnSpc>
          <a:spcPts val="25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2pPr>
      <a:lvl3pPr marL="357188" indent="-177800" algn="l" defTabSz="685800" rtl="0" eaLnBrk="1" latinLnBrk="0" hangingPunct="1">
        <a:lnSpc>
          <a:spcPts val="21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3pPr>
      <a:lvl4pPr marL="357188" indent="-177800" algn="l" defTabSz="685800" rtl="0" eaLnBrk="1" latinLnBrk="0" hangingPunct="1">
        <a:lnSpc>
          <a:spcPts val="21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4pPr>
      <a:lvl5pPr marL="450850" indent="-179388" algn="l" defTabSz="685800" rtl="0" eaLnBrk="1" latinLnBrk="0" hangingPunct="1">
        <a:lnSpc>
          <a:spcPts val="1900"/>
        </a:lnSpc>
        <a:spcBef>
          <a:spcPts val="0"/>
        </a:spcBef>
        <a:spcAft>
          <a:spcPts val="550"/>
        </a:spcAft>
        <a:buClr>
          <a:schemeClr val="accent1"/>
        </a:buClr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HTWBerlin Office" panose="02000000000000000000" pitchFamily="2" charset="0"/>
          <a:ea typeface="+mn-ea"/>
          <a:cs typeface="+mn-cs"/>
        </a:defRPr>
      </a:lvl5pPr>
      <a:lvl6pPr marL="628650" indent="-17780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5" userDrawn="1">
          <p15:clr>
            <a:srgbClr val="F26B43"/>
          </p15:clr>
        </p15:guide>
        <p15:guide id="2" pos="5080" userDrawn="1">
          <p15:clr>
            <a:srgbClr val="F26B43"/>
          </p15:clr>
        </p15:guide>
        <p15:guide id="3" pos="340" userDrawn="1">
          <p15:clr>
            <a:srgbClr val="F26B43"/>
          </p15:clr>
        </p15:guide>
        <p15:guide id="4" pos="3969" userDrawn="1">
          <p15:clr>
            <a:srgbClr val="F26B43"/>
          </p15:clr>
        </p15:guide>
        <p15:guide id="5" pos="3855" userDrawn="1">
          <p15:clr>
            <a:srgbClr val="F26B43"/>
          </p15:clr>
        </p15:guide>
        <p15:guide id="6" pos="1429" userDrawn="1">
          <p15:clr>
            <a:srgbClr val="F26B43"/>
          </p15:clr>
        </p15:guide>
        <p15:guide id="7" pos="1542" userDrawn="1">
          <p15:clr>
            <a:srgbClr val="F26B43"/>
          </p15:clr>
        </p15:guide>
        <p15:guide id="8" pos="5534" userDrawn="1">
          <p15:clr>
            <a:srgbClr val="F26B43"/>
          </p15:clr>
        </p15:guide>
        <p15:guide id="9" orient="horz" pos="667" userDrawn="1">
          <p15:clr>
            <a:srgbClr val="F26B43"/>
          </p15:clr>
        </p15:guide>
        <p15:guide id="10" orient="horz" pos="2777" userDrawn="1">
          <p15:clr>
            <a:srgbClr val="F26B43"/>
          </p15:clr>
        </p15:guide>
        <p15:guide id="11" orient="horz" pos="3026" userDrawn="1">
          <p15:clr>
            <a:srgbClr val="F26B43"/>
          </p15:clr>
        </p15:guide>
        <p15:guide id="12" pos="2653" userDrawn="1">
          <p15:clr>
            <a:srgbClr val="F26B43"/>
          </p15:clr>
        </p15:guide>
        <p15:guide id="13" pos="276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1B9E80A-23FC-4201-8DB9-22557CF2A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1006298"/>
            <a:ext cx="4212000" cy="872034"/>
          </a:xfrm>
        </p:spPr>
        <p:txBody>
          <a:bodyPr/>
          <a:lstStyle/>
          <a:p>
            <a:r>
              <a:rPr lang="de-DE" dirty="0"/>
              <a:t>Online-Dienstleitungen - </a:t>
            </a:r>
            <a:br>
              <a:rPr lang="de-DE" dirty="0"/>
            </a:br>
            <a:r>
              <a:rPr lang="de-DE" dirty="0"/>
              <a:t>zugänglich für alle</a:t>
            </a:r>
            <a:endParaRPr lang="sr-Latn-CS" dirty="0"/>
          </a:p>
        </p:txBody>
      </p:sp>
      <p:pic>
        <p:nvPicPr>
          <p:cNvPr id="12" name="Bildplatzhalter 11" descr="Campus Wilhelminenhof, Gebäude G, von außen mit Sonnenstühlen und Sonnenschirmen im Vordergrund. 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/>
          <a:srcRect/>
          <a:stretch>
            <a:fillRect/>
          </a:stretch>
        </p:blipFill>
        <p:spPr/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2D08108D-D004-47B4-BD2A-BE5580890E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Tunay </a:t>
            </a:r>
            <a:r>
              <a:rPr lang="de-DE" dirty="0" err="1"/>
              <a:t>Eken</a:t>
            </a:r>
            <a:r>
              <a:rPr lang="de-DE" dirty="0"/>
              <a:t>, Jan Lüken, </a:t>
            </a:r>
            <a:br>
              <a:rPr lang="de-DE" dirty="0"/>
            </a:br>
            <a:r>
              <a:rPr lang="de-DE" dirty="0"/>
              <a:t>Thien Nguyen, Lea Rothbauer</a:t>
            </a:r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2190D678-4C78-806A-5276-C153CF152A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0" y="1957129"/>
            <a:ext cx="4212000" cy="614621"/>
          </a:xfrm>
        </p:spPr>
        <p:txBody>
          <a:bodyPr/>
          <a:lstStyle/>
          <a:p>
            <a:r>
              <a:rPr lang="de-DE" dirty="0" err="1"/>
              <a:t>CityLab</a:t>
            </a:r>
            <a:r>
              <a:rPr lang="de-DE" dirty="0"/>
              <a:t> </a:t>
            </a:r>
            <a:r>
              <a:rPr lang="de-DE" dirty="0" err="1"/>
              <a:t>SummerSchool</a:t>
            </a:r>
            <a:r>
              <a:rPr lang="de-DE" dirty="0"/>
              <a:t> 24</a:t>
            </a:r>
          </a:p>
        </p:txBody>
      </p:sp>
    </p:spTree>
    <p:extLst>
      <p:ext uri="{BB962C8B-B14F-4D97-AF65-F5344CB8AC3E}">
        <p14:creationId xmlns:p14="http://schemas.microsoft.com/office/powerpoint/2010/main" val="3913824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35966E-BAD2-42FE-9D0C-E704BA55E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49" y="1011286"/>
            <a:ext cx="6030383" cy="440633"/>
          </a:xfrm>
        </p:spPr>
        <p:txBody>
          <a:bodyPr/>
          <a:lstStyle/>
          <a:p>
            <a:r>
              <a:rPr lang="de-DE" dirty="0"/>
              <a:t>Prototyp Demo</a:t>
            </a:r>
            <a:endParaRPr lang="en-GB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7AA8A58-8BBC-4CCB-9C55-6AF6B14FA7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Referent_in ergänzen bitte | Folientitel in Kurzform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8BD92F4-3F9F-489E-BE0D-4EC5EBEC3AF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00888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05E3C912-3DB3-17F3-1A5E-2E6025FA6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Benutzerfreundlichkeit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Kacheln für bessere Kategorisierung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Digitales Assistenzsystem</a:t>
            </a:r>
          </a:p>
          <a:p>
            <a:endParaRPr lang="de-DE" dirty="0"/>
          </a:p>
          <a:p>
            <a:r>
              <a:rPr lang="de-DE" dirty="0"/>
              <a:t>Mögliche Erweiterungen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Übersetzung der Seite mit Sprachmodell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Ausbau der Funktionen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Ausbau aller Dienstleistungen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Text-</a:t>
            </a:r>
            <a:r>
              <a:rPr lang="de-DE" dirty="0" err="1"/>
              <a:t>to</a:t>
            </a:r>
            <a:r>
              <a:rPr lang="de-DE" dirty="0"/>
              <a:t>-Speech Unterstützung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B661805-2C4B-3FF1-2191-0CE4E9917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4E8E4E-C875-6D01-1827-D939A82143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3206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D873D4-E197-0443-88DC-D02E3995E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Vielen Dank.</a:t>
            </a:r>
          </a:p>
        </p:txBody>
      </p:sp>
    </p:spTree>
    <p:extLst>
      <p:ext uri="{BB962C8B-B14F-4D97-AF65-F5344CB8AC3E}">
        <p14:creationId xmlns:p14="http://schemas.microsoft.com/office/powerpoint/2010/main" val="172337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9F546CF4-D695-4960-945A-44C1797CB95E}"/>
              </a:ext>
            </a:extLst>
          </p:cNvPr>
          <p:cNvSpPr txBox="1"/>
          <p:nvPr/>
        </p:nvSpPr>
        <p:spPr>
          <a:xfrm>
            <a:off x="3751914" y="3691292"/>
            <a:ext cx="3671999" cy="2769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100"/>
              </a:lnSpc>
            </a:pPr>
            <a:r>
              <a:rPr lang="de-DE" dirty="0" err="1">
                <a:latin typeface="HTWBerlin Office" panose="02000000000000000000" pitchFamily="2" charset="0"/>
              </a:rPr>
              <a:t>www.htw-berlin.de</a:t>
            </a:r>
            <a:endParaRPr lang="de-DE" dirty="0">
              <a:latin typeface="HTWBerlin Office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52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42C11151-AFD3-4918-B546-DA880E401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sr-Latn-CS" dirty="0"/>
          </a:p>
        </p:txBody>
      </p:sp>
      <p:sp>
        <p:nvSpPr>
          <p:cNvPr id="24" name="Textplatzhalter 9">
            <a:extLst>
              <a:ext uri="{FF2B5EF4-FFF2-40B4-BE49-F238E27FC236}">
                <a16:creationId xmlns:a16="http://schemas.microsoft.com/office/drawing/2014/main" id="{543146A9-5DC4-4B55-AE18-37DB2D433B30}"/>
              </a:ext>
            </a:extLst>
          </p:cNvPr>
          <p:cNvSpPr txBox="1">
            <a:spLocks/>
          </p:cNvSpPr>
          <p:nvPr/>
        </p:nvSpPr>
        <p:spPr>
          <a:xfrm>
            <a:off x="539750" y="1445860"/>
            <a:ext cx="416226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2</a:t>
            </a:r>
          </a:p>
        </p:txBody>
      </p:sp>
      <p:sp>
        <p:nvSpPr>
          <p:cNvPr id="26" name="Textplatzhalter 11">
            <a:extLst>
              <a:ext uri="{FF2B5EF4-FFF2-40B4-BE49-F238E27FC236}">
                <a16:creationId xmlns:a16="http://schemas.microsoft.com/office/drawing/2014/main" id="{6D1EA94A-8F87-468C-8135-0B415992AC38}"/>
              </a:ext>
            </a:extLst>
          </p:cNvPr>
          <p:cNvSpPr txBox="1">
            <a:spLocks/>
          </p:cNvSpPr>
          <p:nvPr/>
        </p:nvSpPr>
        <p:spPr>
          <a:xfrm>
            <a:off x="539750" y="1876529"/>
            <a:ext cx="416226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/>
              <a:t>3</a:t>
            </a:r>
            <a:endParaRPr lang="en-US" b="1" dirty="0"/>
          </a:p>
        </p:txBody>
      </p:sp>
      <p:sp>
        <p:nvSpPr>
          <p:cNvPr id="27" name="Textplatzhalter 12">
            <a:extLst>
              <a:ext uri="{FF2B5EF4-FFF2-40B4-BE49-F238E27FC236}">
                <a16:creationId xmlns:a16="http://schemas.microsoft.com/office/drawing/2014/main" id="{C0D5DAEA-9BE5-42ED-8571-E9B40BC31CE4}"/>
              </a:ext>
            </a:extLst>
          </p:cNvPr>
          <p:cNvSpPr txBox="1">
            <a:spLocks/>
          </p:cNvSpPr>
          <p:nvPr/>
        </p:nvSpPr>
        <p:spPr>
          <a:xfrm>
            <a:off x="1033133" y="1445860"/>
            <a:ext cx="7752092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Personas</a:t>
            </a:r>
          </a:p>
        </p:txBody>
      </p:sp>
      <p:sp>
        <p:nvSpPr>
          <p:cNvPr id="28" name="Textplatzhalter 13">
            <a:extLst>
              <a:ext uri="{FF2B5EF4-FFF2-40B4-BE49-F238E27FC236}">
                <a16:creationId xmlns:a16="http://schemas.microsoft.com/office/drawing/2014/main" id="{18F74B9E-7023-46A2-BDA7-C2C1306A02DC}"/>
              </a:ext>
            </a:extLst>
          </p:cNvPr>
          <p:cNvSpPr txBox="1">
            <a:spLocks/>
          </p:cNvSpPr>
          <p:nvPr/>
        </p:nvSpPr>
        <p:spPr>
          <a:xfrm>
            <a:off x="539750" y="2307198"/>
            <a:ext cx="416226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/>
              <a:t>4</a:t>
            </a:r>
            <a:endParaRPr lang="en-US" b="1" dirty="0"/>
          </a:p>
        </p:txBody>
      </p:sp>
      <p:sp>
        <p:nvSpPr>
          <p:cNvPr id="29" name="Textplatzhalter 14">
            <a:extLst>
              <a:ext uri="{FF2B5EF4-FFF2-40B4-BE49-F238E27FC236}">
                <a16:creationId xmlns:a16="http://schemas.microsoft.com/office/drawing/2014/main" id="{454AA859-061E-42EB-B7DE-222C7FA7B1AD}"/>
              </a:ext>
            </a:extLst>
          </p:cNvPr>
          <p:cNvSpPr txBox="1">
            <a:spLocks/>
          </p:cNvSpPr>
          <p:nvPr/>
        </p:nvSpPr>
        <p:spPr>
          <a:xfrm>
            <a:off x="1033133" y="1876529"/>
            <a:ext cx="7752092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Explorative </a:t>
            </a:r>
            <a:r>
              <a:rPr lang="en-US" dirty="0" err="1"/>
              <a:t>Suche</a:t>
            </a:r>
            <a:endParaRPr lang="en-US" dirty="0"/>
          </a:p>
        </p:txBody>
      </p:sp>
      <p:sp>
        <p:nvSpPr>
          <p:cNvPr id="30" name="Textplatzhalter 15">
            <a:extLst>
              <a:ext uri="{FF2B5EF4-FFF2-40B4-BE49-F238E27FC236}">
                <a16:creationId xmlns:a16="http://schemas.microsoft.com/office/drawing/2014/main" id="{8B31DF66-B06B-484A-8047-36BFC1944940}"/>
              </a:ext>
            </a:extLst>
          </p:cNvPr>
          <p:cNvSpPr txBox="1">
            <a:spLocks/>
          </p:cNvSpPr>
          <p:nvPr/>
        </p:nvSpPr>
        <p:spPr>
          <a:xfrm>
            <a:off x="539750" y="2737867"/>
            <a:ext cx="416226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5</a:t>
            </a:r>
          </a:p>
        </p:txBody>
      </p:sp>
      <p:sp>
        <p:nvSpPr>
          <p:cNvPr id="31" name="Textplatzhalter 16">
            <a:extLst>
              <a:ext uri="{FF2B5EF4-FFF2-40B4-BE49-F238E27FC236}">
                <a16:creationId xmlns:a16="http://schemas.microsoft.com/office/drawing/2014/main" id="{D215D439-550F-410F-AF19-9EF6D0443698}"/>
              </a:ext>
            </a:extLst>
          </p:cNvPr>
          <p:cNvSpPr txBox="1">
            <a:spLocks/>
          </p:cNvSpPr>
          <p:nvPr/>
        </p:nvSpPr>
        <p:spPr>
          <a:xfrm>
            <a:off x="1033133" y="2307198"/>
            <a:ext cx="7752092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Chatbot</a:t>
            </a:r>
          </a:p>
        </p:txBody>
      </p:sp>
      <p:sp>
        <p:nvSpPr>
          <p:cNvPr id="32" name="Textplatzhalter 17">
            <a:extLst>
              <a:ext uri="{FF2B5EF4-FFF2-40B4-BE49-F238E27FC236}">
                <a16:creationId xmlns:a16="http://schemas.microsoft.com/office/drawing/2014/main" id="{00582DB6-B40A-428E-A0BA-3855FEF92081}"/>
              </a:ext>
            </a:extLst>
          </p:cNvPr>
          <p:cNvSpPr txBox="1">
            <a:spLocks/>
          </p:cNvSpPr>
          <p:nvPr/>
        </p:nvSpPr>
        <p:spPr>
          <a:xfrm>
            <a:off x="539750" y="3168536"/>
            <a:ext cx="416226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/>
              <a:t>6</a:t>
            </a:r>
            <a:endParaRPr lang="en-US" b="1" dirty="0"/>
          </a:p>
        </p:txBody>
      </p:sp>
      <p:sp>
        <p:nvSpPr>
          <p:cNvPr id="33" name="Textplatzhalter 18">
            <a:extLst>
              <a:ext uri="{FF2B5EF4-FFF2-40B4-BE49-F238E27FC236}">
                <a16:creationId xmlns:a16="http://schemas.microsoft.com/office/drawing/2014/main" id="{ACC5FFFB-716B-484B-A75D-A976E78CBF51}"/>
              </a:ext>
            </a:extLst>
          </p:cNvPr>
          <p:cNvSpPr txBox="1">
            <a:spLocks/>
          </p:cNvSpPr>
          <p:nvPr/>
        </p:nvSpPr>
        <p:spPr>
          <a:xfrm>
            <a:off x="1033133" y="2737867"/>
            <a:ext cx="7752092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Formularausfüllhilfe</a:t>
            </a:r>
            <a:endParaRPr lang="en-US" dirty="0"/>
          </a:p>
        </p:txBody>
      </p:sp>
      <p:sp>
        <p:nvSpPr>
          <p:cNvPr id="36" name="Textplatzhalter 16">
            <a:extLst>
              <a:ext uri="{FF2B5EF4-FFF2-40B4-BE49-F238E27FC236}">
                <a16:creationId xmlns:a16="http://schemas.microsoft.com/office/drawing/2014/main" id="{A9F6ABC1-4AD7-44C1-9EAE-8425F5A3C804}"/>
              </a:ext>
            </a:extLst>
          </p:cNvPr>
          <p:cNvSpPr txBox="1">
            <a:spLocks/>
          </p:cNvSpPr>
          <p:nvPr/>
        </p:nvSpPr>
        <p:spPr>
          <a:xfrm>
            <a:off x="1033133" y="3168536"/>
            <a:ext cx="7752092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Prototyp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5C6B3CB-482B-4686-A31C-3C1E7DE2CB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6" name="Textplatzhalter 9">
            <a:extLst>
              <a:ext uri="{FF2B5EF4-FFF2-40B4-BE49-F238E27FC236}">
                <a16:creationId xmlns:a16="http://schemas.microsoft.com/office/drawing/2014/main" id="{FF9B419B-A376-57D1-053C-92B4B350A64D}"/>
              </a:ext>
            </a:extLst>
          </p:cNvPr>
          <p:cNvSpPr txBox="1">
            <a:spLocks/>
          </p:cNvSpPr>
          <p:nvPr/>
        </p:nvSpPr>
        <p:spPr>
          <a:xfrm>
            <a:off x="539750" y="1041899"/>
            <a:ext cx="416226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1</a:t>
            </a:r>
          </a:p>
        </p:txBody>
      </p:sp>
      <p:sp>
        <p:nvSpPr>
          <p:cNvPr id="7" name="Textplatzhalter 10">
            <a:extLst>
              <a:ext uri="{FF2B5EF4-FFF2-40B4-BE49-F238E27FC236}">
                <a16:creationId xmlns:a16="http://schemas.microsoft.com/office/drawing/2014/main" id="{0B353FD1-8158-767D-2319-82E448B2F7EB}"/>
              </a:ext>
            </a:extLst>
          </p:cNvPr>
          <p:cNvSpPr txBox="1">
            <a:spLocks/>
          </p:cNvSpPr>
          <p:nvPr/>
        </p:nvSpPr>
        <p:spPr>
          <a:xfrm>
            <a:off x="1033133" y="1041899"/>
            <a:ext cx="7752092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Ausgangssituation</a:t>
            </a:r>
            <a:endParaRPr lang="en-US" dirty="0"/>
          </a:p>
        </p:txBody>
      </p:sp>
      <p:sp>
        <p:nvSpPr>
          <p:cNvPr id="8" name="Textplatzhalter 17">
            <a:extLst>
              <a:ext uri="{FF2B5EF4-FFF2-40B4-BE49-F238E27FC236}">
                <a16:creationId xmlns:a16="http://schemas.microsoft.com/office/drawing/2014/main" id="{F0918C48-459D-33BD-E300-CEB381BE27F7}"/>
              </a:ext>
            </a:extLst>
          </p:cNvPr>
          <p:cNvSpPr txBox="1">
            <a:spLocks/>
          </p:cNvSpPr>
          <p:nvPr/>
        </p:nvSpPr>
        <p:spPr>
          <a:xfrm>
            <a:off x="539750" y="3599205"/>
            <a:ext cx="416226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7</a:t>
            </a:r>
          </a:p>
        </p:txBody>
      </p:sp>
      <p:sp>
        <p:nvSpPr>
          <p:cNvPr id="9" name="Textplatzhalter 16">
            <a:extLst>
              <a:ext uri="{FF2B5EF4-FFF2-40B4-BE49-F238E27FC236}">
                <a16:creationId xmlns:a16="http://schemas.microsoft.com/office/drawing/2014/main" id="{BCFF5937-D055-AD72-DA73-738DA9FB0870}"/>
              </a:ext>
            </a:extLst>
          </p:cNvPr>
          <p:cNvSpPr txBox="1">
            <a:spLocks/>
          </p:cNvSpPr>
          <p:nvPr/>
        </p:nvSpPr>
        <p:spPr>
          <a:xfrm>
            <a:off x="1033133" y="3599205"/>
            <a:ext cx="7752092" cy="33843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1pPr>
            <a:lvl2pPr marL="136525" indent="-136525" algn="l" defTabSz="685800" rtl="0" eaLnBrk="1" latinLnBrk="0" hangingPunct="1">
              <a:lnSpc>
                <a:spcPts val="25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20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2pPr>
            <a:lvl3pPr marL="4763" indent="0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3pPr>
            <a:lvl4pPr marL="136525" indent="-136525" algn="l" defTabSz="6858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/>
              <a:defRPr sz="18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550"/>
              </a:spcAft>
              <a:buClr>
                <a:schemeClr val="accent1"/>
              </a:buClr>
              <a:buFont typeface="Arial" panose="020B0604020202020204" pitchFamily="34" charset="0"/>
              <a:buNone/>
              <a:tabLst/>
              <a:defRPr sz="1600" kern="1200">
                <a:solidFill>
                  <a:schemeClr val="tx1"/>
                </a:solidFill>
                <a:latin typeface="HTWBerlin Office" panose="02000000000000000000" pitchFamily="2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Ausblick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12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42C11151-AFD3-4918-B546-DA880E401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Ausgangssituation</a:t>
            </a:r>
            <a:endParaRPr lang="sr-Latn-CS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6690810-C4F9-4909-9DD5-451FA7A96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noProof="1"/>
              <a:t>Problem:</a:t>
            </a:r>
          </a:p>
          <a:p>
            <a:pPr marL="285750" lvl="3" indent="-285750">
              <a:lnSpc>
                <a:spcPct val="100000"/>
              </a:lnSpc>
              <a:spcAft>
                <a:spcPts val="600"/>
              </a:spcAft>
            </a:pPr>
            <a:r>
              <a:rPr lang="de-DE" sz="1600" noProof="1"/>
              <a:t>Intransparenter Durchblick von bürokratischen Prozessen für die Einbürgerung &amp; Integration für Migrant*innen</a:t>
            </a:r>
          </a:p>
          <a:p>
            <a:pPr marL="285750" lvl="3" indent="-285750">
              <a:lnSpc>
                <a:spcPct val="100000"/>
              </a:lnSpc>
              <a:spcAft>
                <a:spcPts val="600"/>
              </a:spcAft>
            </a:pPr>
            <a:r>
              <a:rPr lang="de-DE" sz="1600" noProof="1"/>
              <a:t>Sprachbarrieren und fehlende Unterstützung bei den Prozessen</a:t>
            </a:r>
          </a:p>
          <a:p>
            <a:pPr marL="285750" lvl="3" indent="-285750">
              <a:lnSpc>
                <a:spcPct val="100000"/>
              </a:lnSpc>
              <a:spcAft>
                <a:spcPts val="600"/>
              </a:spcAft>
            </a:pPr>
            <a:r>
              <a:rPr lang="de-DE" sz="1600" i="1" noProof="1"/>
              <a:t>Bedarf</a:t>
            </a:r>
            <a:r>
              <a:rPr lang="de-DE" sz="1600" noProof="1"/>
              <a:t>: Benutzerfreundlichkeit, Mehrsprachigkeit und Barrierefreiheit der Online Dienste</a:t>
            </a:r>
          </a:p>
          <a:p>
            <a:pPr marL="285750" lvl="3" indent="-285750">
              <a:lnSpc>
                <a:spcPct val="100000"/>
              </a:lnSpc>
              <a:spcAft>
                <a:spcPts val="600"/>
              </a:spcAft>
            </a:pPr>
            <a:endParaRPr lang="de-DE" sz="1600" noProof="1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noProof="1"/>
              <a:t>Zielsetzung:</a:t>
            </a:r>
          </a:p>
          <a:p>
            <a:pPr marL="285750" lvl="3" indent="-285750">
              <a:lnSpc>
                <a:spcPct val="100000"/>
              </a:lnSpc>
              <a:spcAft>
                <a:spcPts val="600"/>
              </a:spcAft>
            </a:pPr>
            <a:r>
              <a:rPr lang="de-DE" sz="1600" noProof="1"/>
              <a:t>Entwicklung eines Konzepts für ein Orientierungs- und Unterstützungsangebot</a:t>
            </a:r>
          </a:p>
          <a:p>
            <a:pPr marL="285750" lvl="3" indent="-285750">
              <a:lnSpc>
                <a:spcPct val="100000"/>
              </a:lnSpc>
              <a:spcAft>
                <a:spcPts val="600"/>
              </a:spcAft>
            </a:pPr>
            <a:r>
              <a:rPr lang="de-DE" sz="1600" noProof="1"/>
              <a:t>Vereinfachung des Zugangs zu bestehenden Online-Dienstleistungen 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600" b="1" noProof="1"/>
          </a:p>
          <a:p>
            <a:pPr marL="285750" lvl="3" indent="-285750">
              <a:lnSpc>
                <a:spcPct val="100000"/>
              </a:lnSpc>
              <a:spcAft>
                <a:spcPts val="600"/>
              </a:spcAft>
            </a:pPr>
            <a:endParaRPr lang="de-DE" sz="1600" noProof="1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noProof="1"/>
              <a:t>	</a:t>
            </a:r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200" noProof="1"/>
          </a:p>
          <a:p>
            <a:pPr marL="357188" lvl="4">
              <a:spcAft>
                <a:spcPts val="600"/>
              </a:spcAft>
            </a:pPr>
            <a:endParaRPr lang="de-DE" sz="1200" noProof="1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5C6B3CB-482B-4686-A31C-3C1E7DE2CB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249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85AAEC6E-2FE3-43CD-B241-D9630196B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1"/>
              <a:t>Personas</a:t>
            </a: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8DC7BD85-1F52-4EBC-B07C-1B8FEE60F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400" b="1" noProof="1"/>
              <a:t>Bader Khaled (28) aus Damaskus, Syrien</a:t>
            </a:r>
          </a:p>
          <a:p>
            <a:pPr marL="179388" lvl="3" indent="-179388">
              <a:lnSpc>
                <a:spcPct val="100000"/>
              </a:lnSpc>
              <a:spcAft>
                <a:spcPts val="600"/>
              </a:spcAft>
            </a:pPr>
            <a:r>
              <a:rPr lang="de-DE" sz="1200" noProof="1"/>
              <a:t>Wohnt seit einer Woche gemeinsam mit seiner Frau Fatima (26) und deren gemeinsamen Sohn Hakim (8) in einer Wohnung.</a:t>
            </a:r>
          </a:p>
          <a:p>
            <a:pPr marL="179388" lvl="3" indent="-179388">
              <a:lnSpc>
                <a:spcPct val="100000"/>
              </a:lnSpc>
              <a:spcAft>
                <a:spcPts val="600"/>
              </a:spcAft>
            </a:pPr>
            <a:r>
              <a:rPr lang="de-DE" sz="1200" noProof="1"/>
              <a:t>Bader weiß nicht, wie das Melderecht in Berlin funktioniert.</a:t>
            </a:r>
            <a:endParaRPr lang="de-DE" noProof="1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48C84155-F8C6-4B29-A05B-5CD500B75DF5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400" b="1" noProof="1"/>
              <a:t>Selma Yilmaz (35) aus Ankatra, Türkei</a:t>
            </a:r>
          </a:p>
          <a:p>
            <a:pPr marL="179388" lvl="3" indent="-179388">
              <a:lnSpc>
                <a:spcPct val="100000"/>
              </a:lnSpc>
              <a:spcAft>
                <a:spcPts val="600"/>
              </a:spcAft>
            </a:pPr>
            <a:r>
              <a:rPr lang="de-DE" sz="1200" noProof="1"/>
              <a:t>Lebensumstände nach Deutschland mit seiner Frau Selma (35) und deren gemeinsamer Tochter Aleyna (4) gekommen.</a:t>
            </a:r>
          </a:p>
          <a:p>
            <a:pPr marL="179388" lvl="3" indent="-179388">
              <a:lnSpc>
                <a:spcPct val="100000"/>
              </a:lnSpc>
              <a:spcAft>
                <a:spcPts val="600"/>
              </a:spcAft>
            </a:pPr>
            <a:r>
              <a:rPr lang="de-DE" sz="1200" noProof="1"/>
              <a:t>Selma fragt sich nun, wie sie seine neu bezogene Wohnung in Berlin-Kreuzberg anmelden soll, weil sie erst seit ca. einem Jahr Deutsch lernt.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038D3A-5E68-4CAD-9B94-17116215F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noProof="1" smtClean="0"/>
              <a:pPr/>
              <a:t>4</a:t>
            </a:fld>
            <a:endParaRPr lang="de-DE" noProof="1"/>
          </a:p>
        </p:txBody>
      </p:sp>
      <p:pic>
        <p:nvPicPr>
          <p:cNvPr id="12" name="Bildplatzhalter 11" descr="Ein Bild, das Himmel, draußen, Mann, Statue enthält.&#10;&#10;Automatisch generierte Beschreibung">
            <a:extLst>
              <a:ext uri="{FF2B5EF4-FFF2-40B4-BE49-F238E27FC236}">
                <a16:creationId xmlns:a16="http://schemas.microsoft.com/office/drawing/2014/main" id="{E517EC6D-688C-8E72-22C4-DA6A1EF8BC1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t="599" b="599"/>
          <a:stretch>
            <a:fillRect/>
          </a:stretch>
        </p:blipFill>
        <p:spPr/>
      </p:pic>
      <p:pic>
        <p:nvPicPr>
          <p:cNvPr id="18" name="Bildplatzhalter 17" descr="Ein Bild, das Kleidung, Person, Fenster, Gebäude enthält.&#10;&#10;Automatisch generierte Beschreibung">
            <a:extLst>
              <a:ext uri="{FF2B5EF4-FFF2-40B4-BE49-F238E27FC236}">
                <a16:creationId xmlns:a16="http://schemas.microsoft.com/office/drawing/2014/main" id="{263FFED4-BD58-4ED4-4E7B-282BF4F2344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599" b="5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14339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36017"/>
          </a:xfrm>
        </p:spPr>
        <p:txBody>
          <a:bodyPr/>
          <a:lstStyle/>
          <a:p>
            <a:r>
              <a:rPr lang="de-DE" noProof="1"/>
              <a:t>Explorative Suche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0000" y="997200"/>
            <a:ext cx="4661174" cy="3420000"/>
          </a:xfrm>
        </p:spPr>
        <p:txBody>
          <a:bodyPr/>
          <a:lstStyle/>
          <a:p>
            <a:pPr marL="0" lvl="3" indent="0" algn="ctr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600" b="1" noProof="1">
                <a:solidFill>
                  <a:srgbClr val="76B900"/>
                </a:solidFill>
              </a:rPr>
              <a:t>Problem: Auflistung der Dienstleistungen von A-Z</a:t>
            </a:r>
          </a:p>
          <a:p>
            <a:pPr marL="179388" lvl="3" indent="-179388">
              <a:lnSpc>
                <a:spcPct val="100000"/>
              </a:lnSpc>
              <a:spcAft>
                <a:spcPts val="600"/>
              </a:spcAft>
            </a:pPr>
            <a:endParaRPr lang="de-DE" sz="1400" noProof="1"/>
          </a:p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400" b="1" noProof="1"/>
              <a:t>Lösung:</a:t>
            </a:r>
          </a:p>
          <a:p>
            <a:pPr marL="179388" lvl="3" indent="-179388">
              <a:lnSpc>
                <a:spcPct val="100000"/>
              </a:lnSpc>
              <a:spcAft>
                <a:spcPts val="600"/>
              </a:spcAft>
            </a:pPr>
            <a:r>
              <a:rPr lang="de-DE" sz="1400" noProof="1"/>
              <a:t>Explorative Suche mithilfe von Kacheln</a:t>
            </a:r>
          </a:p>
          <a:p>
            <a:pPr marL="273050" lvl="4">
              <a:lnSpc>
                <a:spcPct val="100000"/>
              </a:lnSpc>
              <a:spcAft>
                <a:spcPts val="600"/>
              </a:spcAft>
            </a:pPr>
            <a:r>
              <a:rPr lang="de-DE" sz="1200" noProof="1"/>
              <a:t>Darstellung der Kategorien mithilfe von Text und Bildern</a:t>
            </a:r>
          </a:p>
          <a:p>
            <a:pPr marL="179388" lvl="3" indent="-179388">
              <a:lnSpc>
                <a:spcPct val="100000"/>
              </a:lnSpc>
              <a:spcAft>
                <a:spcPts val="600"/>
              </a:spcAft>
            </a:pPr>
            <a:r>
              <a:rPr lang="de-DE" sz="1400" noProof="1"/>
              <a:t>Breadcrumbs, für leichtere Navigation</a:t>
            </a:r>
          </a:p>
          <a:p>
            <a:pPr marL="179388" lvl="3" indent="-179388">
              <a:lnSpc>
                <a:spcPct val="100000"/>
              </a:lnSpc>
              <a:spcAft>
                <a:spcPts val="600"/>
              </a:spcAft>
            </a:pPr>
            <a:r>
              <a:rPr lang="de-DE" sz="1400" noProof="1"/>
              <a:t>Vorhandene Suchmöglichkeiten (Liste A-Z) nicht entfernen, sondern erweitern</a:t>
            </a:r>
            <a:endParaRPr lang="de-DE" sz="1200" noProof="1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noProof="1" smtClean="0"/>
              <a:pPr/>
              <a:t>5</a:t>
            </a:fld>
            <a:endParaRPr lang="de-DE" noProof="1"/>
          </a:p>
        </p:txBody>
      </p:sp>
      <p:pic>
        <p:nvPicPr>
          <p:cNvPr id="10" name="Bildplatzhalter 9" descr="Vier Personen lehnen gegen Fahrradständern und unterhalten sich. Gebäude C auf dem Campus Wilhelminenhof befindet sich im Hintergrund. 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89BEA435-5AE4-468E-94A8-B93B43981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470724" y="2195513"/>
            <a:ext cx="3673275" cy="2947987"/>
            <a:chOff x="5470725" y="2195513"/>
            <a:chExt cx="3671638" cy="2947987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2302F2E-8992-4521-B139-804ECA0642C9}"/>
                </a:ext>
              </a:extLst>
            </p:cNvPr>
            <p:cNvSpPr/>
            <p:nvPr/>
          </p:nvSpPr>
          <p:spPr>
            <a:xfrm>
              <a:off x="5470725" y="2195513"/>
              <a:ext cx="3671638" cy="2947987"/>
            </a:xfrm>
            <a:prstGeom prst="rect">
              <a:avLst/>
            </a:prstGeom>
            <a:gradFill>
              <a:gsLst>
                <a:gs pos="100000">
                  <a:schemeClr val="tx1">
                    <a:alpha val="78000"/>
                  </a:schemeClr>
                </a:gs>
                <a:gs pos="56000">
                  <a:schemeClr val="tx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1"/>
            </a:p>
          </p:txBody>
        </p:sp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31D0D732-C9BE-43AB-AC18-51279C97B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4500" y="4587241"/>
              <a:ext cx="720000" cy="221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353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7DCF10D6-05E4-42C6-8D9A-B750756BE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Bestimmung der Kategorien</a:t>
            </a:r>
            <a:endParaRPr lang="sr-Latn-CS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B7959BE-02DE-4814-9924-43C72F773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3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400" b="1" noProof="1"/>
              <a:t>TF-IDF Methode für Clustering</a:t>
            </a:r>
          </a:p>
          <a:p>
            <a:pPr marL="179388" lvl="3">
              <a:spcAft>
                <a:spcPts val="600"/>
              </a:spcAft>
            </a:pPr>
            <a:r>
              <a:rPr lang="de-DE" sz="1400" noProof="1"/>
              <a:t>Scrapen von Informationen der Top 100 Dienstleistungen.</a:t>
            </a:r>
          </a:p>
          <a:p>
            <a:pPr marL="179388" lvl="3">
              <a:spcAft>
                <a:spcPts val="600"/>
              </a:spcAft>
            </a:pPr>
            <a:r>
              <a:rPr lang="de-DE" sz="1400" noProof="1"/>
              <a:t>Durchführen des Algorithmus und trainieren mit den Informationen.</a:t>
            </a:r>
          </a:p>
          <a:p>
            <a:pPr marL="179388" lvl="3">
              <a:spcAft>
                <a:spcPts val="600"/>
              </a:spcAft>
            </a:pPr>
            <a:r>
              <a:rPr lang="de-DE" sz="1400" noProof="1"/>
              <a:t>Anschließende Benennung der Cluster.</a:t>
            </a:r>
          </a:p>
          <a:p>
            <a:pPr marL="357188" lvl="4">
              <a:lnSpc>
                <a:spcPct val="100000"/>
              </a:lnSpc>
              <a:spcAft>
                <a:spcPts val="600"/>
              </a:spcAft>
            </a:pPr>
            <a:r>
              <a:rPr lang="de-DE" sz="1200" noProof="1"/>
              <a:t>Bei mennschlicher Kontrolle machen generierte Cluster teilweise keinen Sinn</a:t>
            </a:r>
          </a:p>
          <a:p>
            <a:pPr marL="357188" lvl="4">
              <a:lnSpc>
                <a:spcPct val="100000"/>
              </a:lnSpc>
              <a:spcAft>
                <a:spcPts val="600"/>
              </a:spcAft>
            </a:pPr>
            <a:r>
              <a:rPr lang="de-DE" sz="1200" noProof="1"/>
              <a:t>Wegen Zeitmangel wurde sich gegen Finetuning des Modells entschieden</a:t>
            </a:r>
            <a:br>
              <a:rPr lang="de-DE" sz="1200" noProof="1"/>
            </a:br>
            <a:endParaRPr lang="de-DE" sz="1200" noProof="1"/>
          </a:p>
          <a:p>
            <a:pPr marL="177800" lvl="4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200" noProof="1">
                <a:sym typeface="Wingdings" panose="05000000000000000000" pitchFamily="2" charset="2"/>
              </a:rPr>
              <a:t> Manueller Feinschliff der Kategorien</a:t>
            </a:r>
            <a:endParaRPr lang="de-DE" sz="1200" noProof="1"/>
          </a:p>
          <a:p>
            <a:endParaRPr lang="sr-Latn-C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D7B0F7D-F96D-4B80-B6CC-939CE6CEB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8F8E0E-DFE0-4631-A073-12CDAEC5EE9C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68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B85521-BC6E-BF42-BE11-558EE63E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40633"/>
          </a:xfrm>
        </p:spPr>
        <p:txBody>
          <a:bodyPr/>
          <a:lstStyle/>
          <a:p>
            <a:r>
              <a:rPr lang="de-DE" noProof="1"/>
              <a:t>Formularausfüllhilfe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B7F565D-A9E6-7E40-9684-ED53B16FD95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0000" y="997200"/>
            <a:ext cx="4661174" cy="3420000"/>
          </a:xfrm>
        </p:spPr>
        <p:txBody>
          <a:bodyPr/>
          <a:lstStyle/>
          <a:p>
            <a:pPr marL="93662" lvl="4" indent="0" algn="ctr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b="1" noProof="1">
                <a:solidFill>
                  <a:srgbClr val="76B900"/>
                </a:solidFill>
              </a:rPr>
              <a:t>Problem: Komplizierte PDF mit unschlüssigen Feldern</a:t>
            </a:r>
          </a:p>
          <a:p>
            <a:pPr marL="93662" lvl="4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400" b="1" noProof="1"/>
          </a:p>
          <a:p>
            <a:pPr marL="93662" lvl="4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sz="1400" noProof="1"/>
              <a:t>Lösung:</a:t>
            </a:r>
          </a:p>
          <a:p>
            <a:pPr marL="179388" lvl="3" indent="-179388">
              <a:lnSpc>
                <a:spcPct val="100000"/>
              </a:lnSpc>
              <a:spcAft>
                <a:spcPts val="600"/>
              </a:spcAft>
            </a:pPr>
            <a:r>
              <a:rPr lang="de-DE" sz="1400" noProof="1"/>
              <a:t>Digitalisierung des Formulars mit nutzerfreundlicheren Felder.</a:t>
            </a:r>
          </a:p>
          <a:p>
            <a:pPr marL="179388" lvl="3" indent="-179388">
              <a:lnSpc>
                <a:spcPct val="100000"/>
              </a:lnSpc>
              <a:spcAft>
                <a:spcPts val="600"/>
              </a:spcAft>
            </a:pPr>
            <a:r>
              <a:rPr lang="de-DE" sz="1400" noProof="1"/>
              <a:t>Erklärungen zu Feldern im Formular enthalten. </a:t>
            </a:r>
          </a:p>
          <a:p>
            <a:pPr marL="179388" lvl="3" indent="-179388">
              <a:lnSpc>
                <a:spcPct val="100000"/>
              </a:lnSpc>
              <a:spcAft>
                <a:spcPts val="600"/>
              </a:spcAft>
            </a:pPr>
            <a:r>
              <a:rPr lang="de-DE" sz="1400" noProof="1"/>
              <a:t>Möglichkeit die Sprache anzupassen, damit es für nicht-deutschsprachige Personen leichter gemacht wird.</a:t>
            </a:r>
          </a:p>
          <a:p>
            <a:pPr marL="273050" lvl="4">
              <a:lnSpc>
                <a:spcPct val="100000"/>
              </a:lnSpc>
              <a:spcAft>
                <a:spcPts val="600"/>
              </a:spcAft>
            </a:pPr>
            <a:r>
              <a:rPr lang="de-DE" sz="1200" noProof="1"/>
              <a:t>Ausdrucken des Formulars auf Deutsch, um es für deutsche Beamte leichter zu machen</a:t>
            </a:r>
          </a:p>
          <a:p>
            <a:pPr marL="179388" lvl="3">
              <a:lnSpc>
                <a:spcPct val="100000"/>
              </a:lnSpc>
              <a:spcAft>
                <a:spcPts val="600"/>
              </a:spcAft>
            </a:pPr>
            <a:r>
              <a:rPr lang="de-DE" sz="1400" noProof="1"/>
              <a:t>Automatisches ausfüllen der z.B. Gemeindekennzahl nach angabe der Postleitzahl durch API.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BD2762-2F67-2A47-BF11-9CDE395C0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noProof="1" smtClean="0"/>
              <a:pPr/>
              <a:t>7</a:t>
            </a:fld>
            <a:endParaRPr lang="de-DE" noProof="1"/>
          </a:p>
        </p:txBody>
      </p:sp>
      <p:pic>
        <p:nvPicPr>
          <p:cNvPr id="11" name="Bildplatzhalter 10" descr="Zwei Personen sitzen in einer Bibliothek, eine Person liest in einem Buch und die andere arbeitet an einem Laptop.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470724" y="-2"/>
            <a:ext cx="3676489" cy="5148000"/>
          </a:xfr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89BEA435-5AE4-468E-94A8-B93B43981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470724" y="2195513"/>
            <a:ext cx="3673275" cy="2947987"/>
            <a:chOff x="5470725" y="2195513"/>
            <a:chExt cx="3671638" cy="2947987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2302F2E-8992-4521-B139-804ECA0642C9}"/>
                </a:ext>
              </a:extLst>
            </p:cNvPr>
            <p:cNvSpPr/>
            <p:nvPr/>
          </p:nvSpPr>
          <p:spPr>
            <a:xfrm>
              <a:off x="5470725" y="2195513"/>
              <a:ext cx="3671638" cy="2947987"/>
            </a:xfrm>
            <a:prstGeom prst="rect">
              <a:avLst/>
            </a:prstGeom>
            <a:gradFill>
              <a:gsLst>
                <a:gs pos="100000">
                  <a:schemeClr val="tx1">
                    <a:alpha val="78000"/>
                  </a:schemeClr>
                </a:gs>
                <a:gs pos="56000">
                  <a:schemeClr val="tx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1"/>
            </a:p>
          </p:txBody>
        </p:sp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31D0D732-C9BE-43AB-AC18-51279C97B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4500" y="4587241"/>
              <a:ext cx="720000" cy="2215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242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90F2FD-333C-F7EA-C1A2-0A403C2D5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22AC1D-0488-6FE5-F1A0-C3E0B913F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05147"/>
            <a:ext cx="4661424" cy="440633"/>
          </a:xfrm>
        </p:spPr>
        <p:txBody>
          <a:bodyPr/>
          <a:lstStyle/>
          <a:p>
            <a:r>
              <a:rPr lang="de-DE" noProof="1"/>
              <a:t>Chatbot: Idee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DEF4860-3655-5649-858F-E48D025BF9D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0000" y="997200"/>
            <a:ext cx="4481580" cy="3420000"/>
          </a:xfrm>
        </p:spPr>
        <p:txBody>
          <a:bodyPr/>
          <a:lstStyle/>
          <a:p>
            <a:pPr marL="93662" lvl="4" indent="0" algn="ctr">
              <a:lnSpc>
                <a:spcPct val="100000"/>
              </a:lnSpc>
              <a:spcAft>
                <a:spcPts val="600"/>
              </a:spcAft>
              <a:buNone/>
            </a:pPr>
            <a:r>
              <a:rPr lang="de-DE" b="1" noProof="1">
                <a:solidFill>
                  <a:srgbClr val="76B900"/>
                </a:solidFill>
              </a:rPr>
              <a:t>Problem: Langes durchforsten von Inhalten trotz Wissen was man suchen möchte </a:t>
            </a:r>
          </a:p>
          <a:p>
            <a:pPr marL="93662" lvl="4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400" b="1" noProof="1"/>
          </a:p>
          <a:p>
            <a:pPr marL="0" lvl="3" indent="-228600"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b="1" noProof="1">
                <a:latin typeface="+mn-lt"/>
              </a:rPr>
              <a:t>Implementierug eines Chatbots als Assistenzhilfe im Durchforsten bürokratischer Informationen</a:t>
            </a:r>
          </a:p>
          <a:p>
            <a:pPr marL="179388" lvl="3" indent="-228600"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noProof="1">
                <a:latin typeface="+mn-lt"/>
              </a:rPr>
              <a:t>Exemplarische Entwicklung eines Chatbots für „Wohnung Anmelden“ in Berlin über Flowise</a:t>
            </a:r>
          </a:p>
          <a:p>
            <a:pPr marL="179388" lvl="3" indent="-228600"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noProof="1">
                <a:latin typeface="+mn-lt"/>
              </a:rPr>
              <a:t>Soll als Suchfunktion dienen, um Informationen schneller zu erhalten</a:t>
            </a:r>
          </a:p>
          <a:p>
            <a:pPr marL="179388" lvl="3" indent="-228600"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noProof="1">
                <a:latin typeface="+mn-lt"/>
              </a:rPr>
              <a:t>LLM:</a:t>
            </a:r>
            <a:r>
              <a:rPr lang="en-US" sz="1400" b="1" noProof="1">
                <a:latin typeface="+mn-lt"/>
              </a:rPr>
              <a:t> LLama3.1 </a:t>
            </a:r>
            <a:r>
              <a:rPr lang="en-US" sz="1400" noProof="1">
                <a:latin typeface="+mn-lt"/>
              </a:rPr>
              <a:t>und </a:t>
            </a:r>
            <a:r>
              <a:rPr lang="en-US" sz="1400" b="1" noProof="1">
                <a:latin typeface="+mn-lt"/>
              </a:rPr>
              <a:t>Gemini AI </a:t>
            </a:r>
            <a:r>
              <a:rPr lang="en-US" sz="1400" noProof="1">
                <a:latin typeface="+mn-lt"/>
              </a:rPr>
              <a:t>getestet</a:t>
            </a:r>
          </a:p>
          <a:p>
            <a:pPr marL="93662" lvl="4" indent="0">
              <a:lnSpc>
                <a:spcPct val="100000"/>
              </a:lnSpc>
              <a:spcAft>
                <a:spcPts val="600"/>
              </a:spcAft>
              <a:buNone/>
            </a:pPr>
            <a:endParaRPr lang="de-DE" sz="1400" noProof="1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0673350-4990-02E5-B5AE-85B6FDF1BE5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D25029-37DE-484F-BFE0-9B37AF2B26B8}" type="slidenum">
              <a:rPr lang="de-DE" noProof="1" smtClean="0"/>
              <a:pPr/>
              <a:t>8</a:t>
            </a:fld>
            <a:endParaRPr lang="de-DE" noProof="1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B64C9036-DCA0-5E1C-8949-9E7FB1DA9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470724" y="2195513"/>
            <a:ext cx="3673275" cy="2947987"/>
            <a:chOff x="5470725" y="2195513"/>
            <a:chExt cx="3671638" cy="2947987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15600DAD-8209-716C-9B83-1D26BA3D2398}"/>
                </a:ext>
              </a:extLst>
            </p:cNvPr>
            <p:cNvSpPr/>
            <p:nvPr/>
          </p:nvSpPr>
          <p:spPr>
            <a:xfrm>
              <a:off x="5470725" y="2195513"/>
              <a:ext cx="3671638" cy="2947987"/>
            </a:xfrm>
            <a:prstGeom prst="rect">
              <a:avLst/>
            </a:prstGeom>
            <a:gradFill>
              <a:gsLst>
                <a:gs pos="100000">
                  <a:schemeClr val="tx1">
                    <a:alpha val="78000"/>
                  </a:schemeClr>
                </a:gs>
                <a:gs pos="56000">
                  <a:schemeClr val="tx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1"/>
            </a:p>
          </p:txBody>
        </p:sp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8E3C7D44-E9FA-237A-C691-58A34E724F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4500" y="4587241"/>
              <a:ext cx="720000" cy="221550"/>
            </a:xfrm>
            <a:prstGeom prst="rect">
              <a:avLst/>
            </a:prstGeom>
          </p:spPr>
        </p:pic>
      </p:grpSp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4F4EF720-9F8B-995C-8485-C02026F1875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5" name="Bildplatzhalter 9" descr="Ein Bild, das Entwurf, Zeichnung, Lineart, Malbuch enthält.&#10;&#10;Automatisch generierte Beschreibung">
            <a:extLst>
              <a:ext uri="{FF2B5EF4-FFF2-40B4-BE49-F238E27FC236}">
                <a16:creationId xmlns:a16="http://schemas.microsoft.com/office/drawing/2014/main" id="{9D2C7E36-DF20-D955-6E6E-3ECC92270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1901562" y="3549442"/>
            <a:ext cx="733952" cy="73395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pic>
        <p:nvPicPr>
          <p:cNvPr id="16" name="Picture 2" descr="Google Gemini icon PNG and SVG Vector Free Download">
            <a:extLst>
              <a:ext uri="{FF2B5EF4-FFF2-40B4-BE49-F238E27FC236}">
                <a16:creationId xmlns:a16="http://schemas.microsoft.com/office/drawing/2014/main" id="{E43E44E5-75A4-6EFD-2B5C-5165A2ABDC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05064" y="3452302"/>
            <a:ext cx="933513" cy="933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Grafik 16" descr="Ein Bild, das Text, Screenshot, Diagramm, parallel enthält.&#10;&#10;Automatisch generierte Beschreibung">
            <a:extLst>
              <a:ext uri="{FF2B5EF4-FFF2-40B4-BE49-F238E27FC236}">
                <a16:creationId xmlns:a16="http://schemas.microsoft.com/office/drawing/2014/main" id="{5238F86A-BE8E-6ECB-3A54-22DF55BF92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0724" y="-3"/>
            <a:ext cx="3698881" cy="2571753"/>
          </a:xfrm>
          <a:prstGeom prst="rect">
            <a:avLst/>
          </a:prstGeom>
        </p:spPr>
      </p:pic>
      <p:pic>
        <p:nvPicPr>
          <p:cNvPr id="18" name="Grafik 17" descr="Ein Bild, das Text, Screenshot, Diagramm, parallel enthält.&#10;&#10;Automatisch generierte Beschreibung">
            <a:extLst>
              <a:ext uri="{FF2B5EF4-FFF2-40B4-BE49-F238E27FC236}">
                <a16:creationId xmlns:a16="http://schemas.microsoft.com/office/drawing/2014/main" id="{7D434B7F-0467-61E0-5474-6774D455C9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0723" y="2707200"/>
            <a:ext cx="3698881" cy="2447908"/>
          </a:xfrm>
          <a:prstGeom prst="rect">
            <a:avLst/>
          </a:prstGeom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7859BF99-BB6A-9B2E-4140-88D1EC6FB187}"/>
              </a:ext>
            </a:extLst>
          </p:cNvPr>
          <p:cNvSpPr txBox="1"/>
          <p:nvPr/>
        </p:nvSpPr>
        <p:spPr>
          <a:xfrm>
            <a:off x="4697818" y="197966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/>
              <a:t>Llama</a:t>
            </a:r>
            <a:endParaRPr lang="de-DE" sz="1200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9130D050-7A3A-3315-EE75-601C57C8FF72}"/>
              </a:ext>
            </a:extLst>
          </p:cNvPr>
          <p:cNvSpPr txBox="1"/>
          <p:nvPr/>
        </p:nvSpPr>
        <p:spPr>
          <a:xfrm>
            <a:off x="4749416" y="4188866"/>
            <a:ext cx="9067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Gemini</a:t>
            </a:r>
          </a:p>
        </p:txBody>
      </p:sp>
      <p:sp>
        <p:nvSpPr>
          <p:cNvPr id="21" name="Pfeil: nach rechts 20">
            <a:extLst>
              <a:ext uri="{FF2B5EF4-FFF2-40B4-BE49-F238E27FC236}">
                <a16:creationId xmlns:a16="http://schemas.microsoft.com/office/drawing/2014/main" id="{7676E088-FBA2-B8AA-3CE4-1A08FD78EDC4}"/>
              </a:ext>
            </a:extLst>
          </p:cNvPr>
          <p:cNvSpPr/>
          <p:nvPr/>
        </p:nvSpPr>
        <p:spPr>
          <a:xfrm>
            <a:off x="4749416" y="471397"/>
            <a:ext cx="593510" cy="2178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Pfeil: nach rechts 21">
            <a:extLst>
              <a:ext uri="{FF2B5EF4-FFF2-40B4-BE49-F238E27FC236}">
                <a16:creationId xmlns:a16="http://schemas.microsoft.com/office/drawing/2014/main" id="{9A92063A-9F30-5C0C-02AC-BE633B337170}"/>
              </a:ext>
            </a:extLst>
          </p:cNvPr>
          <p:cNvSpPr/>
          <p:nvPr/>
        </p:nvSpPr>
        <p:spPr>
          <a:xfrm>
            <a:off x="4833081" y="4480130"/>
            <a:ext cx="593510" cy="2178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31C1DE33-8016-FDA0-3397-B4C1964503A9}"/>
              </a:ext>
            </a:extLst>
          </p:cNvPr>
          <p:cNvSpPr/>
          <p:nvPr/>
        </p:nvSpPr>
        <p:spPr>
          <a:xfrm>
            <a:off x="5470724" y="2571750"/>
            <a:ext cx="3698880" cy="1354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195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85AAEC6E-2FE3-43CD-B241-D9630196B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noProof="1"/>
              <a:t>Chatbot: Prompt Ergebnisse – Gemini pro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6038D3A-5E68-4CAD-9B94-17116215F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D25029-37DE-484F-BFE0-9B37AF2B26B8}" type="slidenum">
              <a:rPr lang="de-DE" noProof="1" smtClean="0"/>
              <a:pPr/>
              <a:t>9</a:t>
            </a:fld>
            <a:endParaRPr lang="de-DE" noProof="1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0BBDECC2-A385-C511-6894-683AEA5BC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359" y="2748258"/>
            <a:ext cx="4599976" cy="175948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E529FB3F-2AF4-862F-05CB-0D6F97D32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6401" y="1275013"/>
            <a:ext cx="4357560" cy="1138833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88BC8F0F-D220-25D1-3831-2B96AB73E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731" y="1307415"/>
            <a:ext cx="3327614" cy="110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6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HTW Berlin">
      <a:dk1>
        <a:srgbClr val="000000"/>
      </a:dk1>
      <a:lt1>
        <a:srgbClr val="FFFFFF"/>
      </a:lt1>
      <a:dk2>
        <a:srgbClr val="404040"/>
      </a:dk2>
      <a:lt2>
        <a:srgbClr val="E3F1CC"/>
      </a:lt2>
      <a:accent1>
        <a:srgbClr val="76B900"/>
      </a:accent1>
      <a:accent2>
        <a:srgbClr val="588B00"/>
      </a:accent2>
      <a:accent3>
        <a:srgbClr val="355300"/>
      </a:accent3>
      <a:accent4>
        <a:srgbClr val="243800"/>
      </a:accent4>
      <a:accent5>
        <a:srgbClr val="0082D1"/>
      </a:accent5>
      <a:accent6>
        <a:srgbClr val="FF5F00"/>
      </a:accent6>
      <a:hlink>
        <a:srgbClr val="000000"/>
      </a:hlink>
      <a:folHlink>
        <a:srgbClr val="243800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464</Words>
  <Application>Microsoft Office PowerPoint</Application>
  <PresentationFormat>Bildschirmpräsentation (16:9)</PresentationFormat>
  <Paragraphs>96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Wingdings</vt:lpstr>
      <vt:lpstr>HTWBerlin Office</vt:lpstr>
      <vt:lpstr>Calibri</vt:lpstr>
      <vt:lpstr>Arial</vt:lpstr>
      <vt:lpstr>Office</vt:lpstr>
      <vt:lpstr>Online-Dienstleitungen -  zugänglich für alle</vt:lpstr>
      <vt:lpstr>Agenda</vt:lpstr>
      <vt:lpstr>Ausgangssituation</vt:lpstr>
      <vt:lpstr>Personas</vt:lpstr>
      <vt:lpstr>Explorative Suche</vt:lpstr>
      <vt:lpstr>Bestimmung der Kategorien</vt:lpstr>
      <vt:lpstr>Formularausfüllhilfe</vt:lpstr>
      <vt:lpstr>Chatbot: Idee</vt:lpstr>
      <vt:lpstr>Chatbot: Prompt Ergebnisse – Gemini pro</vt:lpstr>
      <vt:lpstr>Prototyp Demo</vt:lpstr>
      <vt:lpstr>Ausblick</vt:lpstr>
      <vt:lpstr>Vielen Dank.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HTW Berlin | Kommunikation</dc:creator>
  <cp:lastModifiedBy>Jan Lüken</cp:lastModifiedBy>
  <cp:revision>233</cp:revision>
  <cp:lastPrinted>2020-05-04T10:23:07Z</cp:lastPrinted>
  <dcterms:created xsi:type="dcterms:W3CDTF">2020-04-29T09:21:43Z</dcterms:created>
  <dcterms:modified xsi:type="dcterms:W3CDTF">2024-09-11T13:03:32Z</dcterms:modified>
</cp:coreProperties>
</file>

<file path=docProps/thumbnail.jpeg>
</file>